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335" r:id="rId3"/>
    <p:sldId id="360" r:id="rId4"/>
    <p:sldId id="339" r:id="rId5"/>
    <p:sldId id="361" r:id="rId6"/>
    <p:sldId id="362" r:id="rId7"/>
    <p:sldId id="340" r:id="rId8"/>
    <p:sldId id="359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4624" autoAdjust="0"/>
  </p:normalViewPr>
  <p:slideViewPr>
    <p:cSldViewPr>
      <p:cViewPr>
        <p:scale>
          <a:sx n="50" d="100"/>
          <a:sy n="50" d="100"/>
        </p:scale>
        <p:origin x="-1956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68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9C81C-429A-4660-8A08-BAC2095E4459}" type="datetimeFigureOut">
              <a:rPr lang="en-US"/>
              <a:pPr>
                <a:defRPr/>
              </a:pPr>
              <a:t>4/11/2020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5DAA0DD-CA63-4319-B945-44A8A8816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CAE77-B8B1-49B7-9986-23DC29B73BCB}" type="datetime1">
              <a:rPr lang="en-US"/>
              <a:pPr>
                <a:defRPr/>
              </a:pPr>
              <a:t>4/11/2020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Author:RK</a:t>
            </a:r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9E3B3A6-35C4-4A4A-A93B-FEA2E3D834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A15E1-6517-4DF2-87C5-84BAA2B375B7}" type="datetime1">
              <a:rPr lang="en-US"/>
              <a:pPr>
                <a:defRPr/>
              </a:pPr>
              <a:t>4/11/2020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Author:RK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F6D62-F023-421D-8A7E-B561A86F0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599A8-CEA0-4EA6-AEBF-68186F8EDCBB}" type="datetime1">
              <a:rPr lang="en-US"/>
              <a:pPr>
                <a:defRPr/>
              </a:pPr>
              <a:t>4/11/2020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Author:RK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F1EA8-75B9-4BFE-A5B1-639BA1B4E4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6468A-707D-43B7-A2A2-6F6E66C6416E}" type="datetime1">
              <a:rPr lang="en-US"/>
              <a:pPr>
                <a:defRPr/>
              </a:pPr>
              <a:t>4/11/2020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Author:RK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8FBAD-9DA8-472F-839A-428AD1F4DE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42F78-5EBF-4453-A097-83F2C8DFCA84}" type="datetime1">
              <a:rPr lang="en-US"/>
              <a:pPr>
                <a:defRPr/>
              </a:pPr>
              <a:t>4/11/2020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Author:RK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CD9A4-5F66-4780-BB8E-330017FFA7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1BEA8-81AC-4EAA-9B8B-C356D39A598C}" type="datetime1">
              <a:rPr lang="en-US"/>
              <a:pPr>
                <a:defRPr/>
              </a:pPr>
              <a:t>4/11/2020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Author:RK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E8A84-AF12-4731-A1E2-EE3C3AE8E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74DF4-1E11-4BE5-94EE-68DC7FD66A04}" type="datetime1">
              <a:rPr lang="en-US"/>
              <a:pPr>
                <a:defRPr/>
              </a:pPr>
              <a:t>4/11/2020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Author:RK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4873D-DF26-421D-BB7D-2443FD85D7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05D4A-26BC-4003-A6BB-1FE483E62D74}" type="datetime1">
              <a:rPr lang="en-US"/>
              <a:pPr>
                <a:defRPr/>
              </a:pPr>
              <a:t>4/11/2020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Author:RK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23CE0-A7BA-44DD-B5DD-50C48A27FB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256AB-E1A6-415D-9F21-A517C3C15B98}" type="datetime1">
              <a:rPr lang="en-US"/>
              <a:pPr>
                <a:defRPr/>
              </a:pPr>
              <a:t>4/11/2020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Author:RK</a:t>
            </a: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C3804-7DB4-49F8-98C7-D17834D2E2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6942A-22AA-43F1-BB1B-25EDD8605733}" type="datetime1">
              <a:rPr lang="en-US"/>
              <a:pPr>
                <a:defRPr/>
              </a:pPr>
              <a:t>4/11/2020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Author:RK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3F445-A553-4D3F-BF04-A18E2120C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28B13-61B8-4B34-AE66-FAA20D62E9E3}" type="datetime1">
              <a:rPr lang="en-US"/>
              <a:pPr>
                <a:defRPr/>
              </a:pPr>
              <a:t>4/11/2020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Author:RK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CE51B-D314-4748-A7FB-C6BBF3CC08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77A13B-D29E-4A31-9A3D-BDF778EEE264}" type="datetime1">
              <a:rPr lang="en-US"/>
              <a:pPr>
                <a:defRPr/>
              </a:pPr>
              <a:t>4/11/2020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err="1"/>
              <a:t>Author:RK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1C30FFA0-8383-48F0-ABBC-CA0378A05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0" r:id="rId1"/>
    <p:sldLayoutId id="2147483973" r:id="rId2"/>
    <p:sldLayoutId id="2147483981" r:id="rId3"/>
    <p:sldLayoutId id="2147483974" r:id="rId4"/>
    <p:sldLayoutId id="2147483975" r:id="rId5"/>
    <p:sldLayoutId id="2147483976" r:id="rId6"/>
    <p:sldLayoutId id="2147483977" r:id="rId7"/>
    <p:sldLayoutId id="2147483982" r:id="rId8"/>
    <p:sldLayoutId id="2147483983" r:id="rId9"/>
    <p:sldLayoutId id="2147483978" r:id="rId10"/>
    <p:sldLayoutId id="2147483979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914400" y="2895600"/>
            <a:ext cx="6934200" cy="3200400"/>
          </a:xfrm>
        </p:spPr>
        <p:txBody>
          <a:bodyPr/>
          <a:lstStyle/>
          <a:p>
            <a:pPr eaLnBrk="1" hangingPunct="1"/>
            <a:endParaRPr lang="en-US" sz="4000" b="1" u="sng" dirty="0" smtClean="0"/>
          </a:p>
          <a:p>
            <a:pPr eaLnBrk="1" hangingPunct="1"/>
            <a:r>
              <a:rPr lang="en-US" sz="3500" b="1" u="sng" dirty="0" smtClean="0">
                <a:solidFill>
                  <a:schemeClr val="tx1"/>
                </a:solidFill>
              </a:rPr>
              <a:t>Prepared By</a:t>
            </a:r>
          </a:p>
          <a:p>
            <a:pPr eaLnBrk="1" hangingPunct="1">
              <a:spcBef>
                <a:spcPts val="200"/>
              </a:spcBef>
            </a:pPr>
            <a:r>
              <a:rPr lang="en-US" sz="3500" b="1" dirty="0" smtClean="0">
                <a:solidFill>
                  <a:schemeClr val="tx1"/>
                </a:solidFill>
              </a:rPr>
              <a:t> Dr. SHAHID IQBAL </a:t>
            </a:r>
          </a:p>
          <a:p>
            <a:pPr eaLnBrk="1" hangingPunct="1">
              <a:spcBef>
                <a:spcPts val="200"/>
              </a:spcBef>
            </a:pPr>
            <a:r>
              <a:rPr lang="en-US" sz="2500" b="1" dirty="0" smtClean="0">
                <a:solidFill>
                  <a:schemeClr val="tx1"/>
                </a:solidFill>
              </a:rPr>
              <a:t>Guest Faculty,</a:t>
            </a:r>
          </a:p>
          <a:p>
            <a:pPr eaLnBrk="1" hangingPunct="1">
              <a:spcBef>
                <a:spcPts val="200"/>
              </a:spcBef>
            </a:pPr>
            <a:r>
              <a:rPr lang="en-US" sz="2500" b="1" dirty="0" smtClean="0">
                <a:solidFill>
                  <a:schemeClr val="tx1"/>
                </a:solidFill>
              </a:rPr>
              <a:t>Marwari College, </a:t>
            </a:r>
            <a:r>
              <a:rPr lang="en-US" sz="2500" b="1" dirty="0" err="1" smtClean="0">
                <a:solidFill>
                  <a:schemeClr val="tx1"/>
                </a:solidFill>
              </a:rPr>
              <a:t>Darbhanga</a:t>
            </a:r>
            <a:r>
              <a:rPr lang="en-US" sz="2500" b="1" dirty="0" smtClean="0">
                <a:solidFill>
                  <a:schemeClr val="tx1"/>
                </a:solidFill>
              </a:rPr>
              <a:t>,</a:t>
            </a:r>
          </a:p>
          <a:p>
            <a:pPr eaLnBrk="1" hangingPunct="1">
              <a:spcBef>
                <a:spcPts val="200"/>
              </a:spcBef>
            </a:pPr>
            <a:r>
              <a:rPr lang="en-US" sz="2500" b="1" dirty="0" smtClean="0">
                <a:solidFill>
                  <a:schemeClr val="tx1"/>
                </a:solidFill>
              </a:rPr>
              <a:t>Mobile No. and </a:t>
            </a:r>
            <a:r>
              <a:rPr lang="en-US" sz="2500" b="1" dirty="0" err="1" smtClean="0">
                <a:solidFill>
                  <a:schemeClr val="tx1"/>
                </a:solidFill>
              </a:rPr>
              <a:t>Whatsup</a:t>
            </a:r>
            <a:r>
              <a:rPr lang="en-US" sz="2500" b="1" dirty="0" smtClean="0">
                <a:solidFill>
                  <a:schemeClr val="tx1"/>
                </a:solidFill>
              </a:rPr>
              <a:t> No. : 7004160257</a:t>
            </a:r>
          </a:p>
          <a:p>
            <a:pPr eaLnBrk="1" hangingPunct="1">
              <a:spcBef>
                <a:spcPts val="200"/>
              </a:spcBef>
            </a:pPr>
            <a:r>
              <a:rPr lang="en-US" sz="2500" b="1" dirty="0" smtClean="0">
                <a:solidFill>
                  <a:schemeClr val="tx1"/>
                </a:solidFill>
              </a:rPr>
              <a:t>Email ID: shahidlnmu@gmail.com</a:t>
            </a:r>
          </a:p>
          <a:p>
            <a:pPr eaLnBrk="1" hangingPunct="1">
              <a:spcBef>
                <a:spcPts val="200"/>
              </a:spcBef>
            </a:pPr>
            <a:endParaRPr lang="en-US" sz="2500" b="1" dirty="0" smtClean="0">
              <a:solidFill>
                <a:schemeClr val="tx1"/>
              </a:solidFill>
            </a:endParaRPr>
          </a:p>
          <a:p>
            <a:pPr eaLnBrk="1" hangingPunct="1"/>
            <a:endParaRPr lang="en-US" b="1" dirty="0" smtClean="0"/>
          </a:p>
        </p:txBody>
      </p:sp>
      <p:sp>
        <p:nvSpPr>
          <p:cNvPr id="6147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2667000"/>
          </a:xfrm>
        </p:spPr>
        <p:txBody>
          <a:bodyPr/>
          <a:lstStyle/>
          <a:p>
            <a:pPr indent="457200" eaLnBrk="1" hangingPunct="1"/>
            <a:r>
              <a:rPr sz="3200" b="1" u="sng" smtClean="0">
                <a:solidFill>
                  <a:srgbClr val="FF0000"/>
                </a:solidFill>
              </a:rPr>
              <a:t/>
            </a:r>
            <a:br>
              <a:rPr sz="3200" b="1" u="sng" smtClean="0">
                <a:solidFill>
                  <a:srgbClr val="FF0000"/>
                </a:solidFill>
              </a:rPr>
            </a:br>
            <a:r>
              <a:rPr sz="3200" b="1" u="sng" smtClean="0">
                <a:solidFill>
                  <a:srgbClr val="FF0000"/>
                </a:solidFill>
              </a:rPr>
              <a:t/>
            </a:r>
            <a:br>
              <a:rPr sz="3200" b="1" u="sng" smtClean="0">
                <a:solidFill>
                  <a:srgbClr val="FF0000"/>
                </a:solidFill>
              </a:rPr>
            </a:br>
            <a:r>
              <a:rPr sz="3200" b="1" u="sng" smtClean="0">
                <a:solidFill>
                  <a:srgbClr val="FF0000"/>
                </a:solidFill>
              </a:rPr>
              <a:t/>
            </a:r>
            <a:br>
              <a:rPr sz="3200" b="1" u="sng" smtClean="0">
                <a:solidFill>
                  <a:srgbClr val="FF0000"/>
                </a:solidFill>
              </a:rPr>
            </a:br>
            <a:r>
              <a:rPr sz="3200" b="1" u="sng" smtClean="0">
                <a:solidFill>
                  <a:srgbClr val="FF0000"/>
                </a:solidFill>
              </a:rPr>
              <a:t/>
            </a:r>
            <a:br>
              <a:rPr sz="3200" b="1" u="sng" smtClean="0">
                <a:solidFill>
                  <a:srgbClr val="FF0000"/>
                </a:solidFill>
              </a:rPr>
            </a:br>
            <a:r>
              <a:rPr sz="4500" b="1" u="sng" smtClean="0">
                <a:solidFill>
                  <a:srgbClr val="FF0000"/>
                </a:solidFill>
              </a:rPr>
              <a:t>WELCOME</a:t>
            </a:r>
            <a:r>
              <a:rPr sz="3200" smtClean="0"/>
              <a:t/>
            </a:r>
            <a:br>
              <a:rPr sz="3200" smtClean="0"/>
            </a:br>
            <a:r>
              <a:rPr sz="3200" smtClean="0"/>
              <a:t/>
            </a:r>
            <a:br>
              <a:rPr sz="3200" smtClean="0"/>
            </a:br>
            <a:r>
              <a:rPr sz="3000" b="1" smtClean="0">
                <a:solidFill>
                  <a:schemeClr val="tx1"/>
                </a:solidFill>
              </a:rPr>
              <a:t>Class: B.Com – </a:t>
            </a:r>
            <a:r>
              <a:rPr sz="3000" b="1" smtClean="0">
                <a:solidFill>
                  <a:schemeClr val="tx1"/>
                </a:solidFill>
              </a:rPr>
              <a:t>Part-2 </a:t>
            </a:r>
            <a:r>
              <a:rPr sz="3000" b="1" smtClean="0">
                <a:solidFill>
                  <a:schemeClr val="tx1"/>
                </a:solidFill>
              </a:rPr>
              <a:t/>
            </a:r>
            <a:br>
              <a:rPr sz="3000" b="1" smtClean="0">
                <a:solidFill>
                  <a:schemeClr val="tx1"/>
                </a:solidFill>
              </a:rPr>
            </a:br>
            <a:r>
              <a:rPr sz="3000" b="1" smtClean="0">
                <a:solidFill>
                  <a:schemeClr val="tx1"/>
                </a:solidFill>
              </a:rPr>
              <a:t>Subject: </a:t>
            </a:r>
            <a:r>
              <a:rPr sz="3000" b="1" smtClean="0">
                <a:solidFill>
                  <a:schemeClr val="tx1"/>
                </a:solidFill>
              </a:rPr>
              <a:t>Business Regulatory Framework</a:t>
            </a:r>
            <a:r>
              <a:rPr sz="2800" smtClean="0"/>
              <a:t/>
            </a:r>
            <a:br>
              <a:rPr sz="2800" smtClean="0"/>
            </a:br>
            <a:r>
              <a:rPr sz="2800" b="1" smtClean="0">
                <a:solidFill>
                  <a:srgbClr val="FFFF00"/>
                </a:solidFill>
              </a:rPr>
              <a:t>TOPIC: </a:t>
            </a:r>
            <a:r>
              <a:rPr sz="2800" b="1" smtClean="0">
                <a:solidFill>
                  <a:srgbClr val="FFFF00"/>
                </a:solidFill>
              </a:rPr>
              <a:t>INDIAN CONTRACT ACT, 1872</a:t>
            </a:r>
            <a:r>
              <a:rPr b="1" smtClean="0"/>
              <a:t/>
            </a:r>
            <a:br>
              <a:rPr b="1" smtClean="0"/>
            </a:br>
            <a:r>
              <a:rPr b="1" smtClean="0"/>
              <a:t/>
            </a:r>
            <a:br>
              <a:rPr b="1" smtClean="0"/>
            </a:br>
            <a:r>
              <a:rPr sz="3200" smtClean="0"/>
              <a:t/>
            </a:r>
            <a:br>
              <a:rPr sz="3200" smtClean="0"/>
            </a:br>
            <a:endParaRPr sz="320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983EA-4DB7-458D-B9AE-3F22BC91E938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848600" cy="639762"/>
          </a:xfrm>
        </p:spPr>
        <p:txBody>
          <a:bodyPr/>
          <a:lstStyle/>
          <a:p>
            <a:pPr algn="ctr"/>
            <a:r>
              <a:rPr lang="en-US" sz="3500" b="1" dirty="0" smtClean="0">
                <a:solidFill>
                  <a:srgbClr val="FF0000"/>
                </a:solidFill>
                <a:latin typeface="Calibri"/>
              </a:rPr>
              <a:t>INDIAN CONTRACT ACT, 1872</a:t>
            </a:r>
            <a:endParaRPr lang="en-US" sz="3500" b="1" dirty="0" smtClean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457200" y="740408"/>
            <a:ext cx="8205470" cy="577901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3505">
              <a:lnSpc>
                <a:spcPct val="100000"/>
              </a:lnSpc>
              <a:spcBef>
                <a:spcPts val="100"/>
              </a:spcBef>
            </a:pPr>
            <a:endParaRPr lang="en-US" sz="2800" b="1" dirty="0" smtClean="0">
              <a:solidFill>
                <a:srgbClr val="424455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3505">
              <a:lnSpc>
                <a:spcPct val="100000"/>
              </a:lnSpc>
              <a:spcBef>
                <a:spcPts val="100"/>
              </a:spcBef>
            </a:pPr>
            <a:r>
              <a:rPr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What </a:t>
            </a:r>
            <a:r>
              <a:rPr sz="2800" b="1" spc="-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sz="2800" b="1" spc="-1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Law?</a:t>
            </a:r>
            <a:endParaRPr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700" marR="5080">
              <a:lnSpc>
                <a:spcPct val="100000"/>
              </a:lnSpc>
              <a:spcBef>
                <a:spcPts val="15"/>
              </a:spcBef>
            </a:pPr>
            <a:endParaRPr lang="en-US" sz="2800" b="1" i="1" dirty="0" smtClean="0">
              <a:solidFill>
                <a:srgbClr val="006F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700" marR="5080" algn="just">
              <a:lnSpc>
                <a:spcPct val="100000"/>
              </a:lnSpc>
              <a:spcBef>
                <a:spcPts val="15"/>
              </a:spcBef>
            </a:pPr>
            <a:r>
              <a:rPr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Law </a:t>
            </a:r>
            <a:r>
              <a:rPr sz="2800" b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means </a:t>
            </a:r>
            <a:r>
              <a:rPr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sz="2800" b="1" spc="-1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‘set </a:t>
            </a:r>
            <a:r>
              <a:rPr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800" b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rules’ </a:t>
            </a:r>
            <a:r>
              <a:rPr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which governs our behavior </a:t>
            </a:r>
            <a:r>
              <a:rPr sz="2800" b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800" b="1" spc="-18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relating  </a:t>
            </a:r>
            <a:r>
              <a:rPr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a civilized </a:t>
            </a:r>
            <a:r>
              <a:rPr sz="2800" b="1" spc="-1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society. </a:t>
            </a:r>
            <a:r>
              <a:rPr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 there is no </a:t>
            </a:r>
            <a:r>
              <a:rPr sz="2800" b="1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need </a:t>
            </a:r>
            <a:r>
              <a:rPr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Law in a uncivilized  </a:t>
            </a:r>
            <a:r>
              <a:rPr sz="2800" b="1" spc="-1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society</a:t>
            </a:r>
            <a:r>
              <a:rPr sz="2800" b="1" spc="-1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spc="-1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700" marR="5080">
              <a:lnSpc>
                <a:spcPct val="100000"/>
              </a:lnSpc>
              <a:spcBef>
                <a:spcPts val="15"/>
              </a:spcBef>
            </a:pP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377825" marR="618490" lvl="1" indent="-256540">
              <a:lnSpc>
                <a:spcPts val="2590"/>
              </a:lnSpc>
              <a:spcBef>
                <a:spcPts val="340"/>
              </a:spcBef>
              <a:buClr>
                <a:srgbClr val="9F4DA2"/>
              </a:buClr>
              <a:tabLst>
                <a:tab pos="377825" algn="l"/>
                <a:tab pos="378460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sz="280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Indian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Contract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Act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consists of the following two  </a:t>
            </a:r>
            <a:r>
              <a:rPr sz="2800" spc="-5">
                <a:latin typeface="Times New Roman" pitchFamily="18" charset="0"/>
                <a:cs typeface="Times New Roman" pitchFamily="18" charset="0"/>
              </a:rPr>
              <a:t>parts</a:t>
            </a:r>
            <a:r>
              <a:rPr sz="2800" spc="-5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spc="-5" dirty="0" smtClean="0">
              <a:latin typeface="Times New Roman" pitchFamily="18" charset="0"/>
              <a:cs typeface="Times New Roman" pitchFamily="18" charset="0"/>
            </a:endParaRPr>
          </a:p>
          <a:p>
            <a:pPr marL="377825" marR="618490" lvl="1" indent="-256540">
              <a:lnSpc>
                <a:spcPts val="2590"/>
              </a:lnSpc>
              <a:spcBef>
                <a:spcPts val="340"/>
              </a:spcBef>
              <a:buClr>
                <a:srgbClr val="9F4DA2"/>
              </a:buClr>
              <a:tabLst>
                <a:tab pos="377825" algn="l"/>
                <a:tab pos="378460" algn="l"/>
              </a:tabLst>
            </a:pP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579755" indent="-458470">
              <a:lnSpc>
                <a:spcPts val="2860"/>
              </a:lnSpc>
              <a:buClr>
                <a:srgbClr val="9F4DA2"/>
              </a:buClr>
              <a:buFont typeface="Wingdings"/>
              <a:buChar char=""/>
              <a:tabLst>
                <a:tab pos="579755" algn="l"/>
                <a:tab pos="580390" algn="l"/>
              </a:tabLst>
            </a:pPr>
            <a:r>
              <a:rPr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(a) </a:t>
            </a:r>
            <a:r>
              <a:rPr sz="2800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General principals of </a:t>
            </a:r>
            <a:r>
              <a:rPr sz="2800" spc="-1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Law </a:t>
            </a:r>
            <a:r>
              <a:rPr sz="2800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Contract.</a:t>
            </a:r>
            <a:endParaRPr sz="28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9755" indent="-458470">
              <a:lnSpc>
                <a:spcPct val="100000"/>
              </a:lnSpc>
              <a:spcBef>
                <a:spcPts val="10"/>
              </a:spcBef>
              <a:buClr>
                <a:srgbClr val="9F4DA2"/>
              </a:buClr>
              <a:buFont typeface="Wingdings"/>
              <a:buChar char=""/>
              <a:tabLst>
                <a:tab pos="579755" algn="l"/>
                <a:tab pos="580390" algn="l"/>
              </a:tabLst>
            </a:pPr>
            <a:r>
              <a:rPr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(b) </a:t>
            </a:r>
            <a:r>
              <a:rPr sz="2800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Special </a:t>
            </a:r>
            <a:r>
              <a:rPr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kinds </a:t>
            </a:r>
            <a:r>
              <a:rPr sz="2800" spc="-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sz="2800" spc="-3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contracts</a:t>
            </a:r>
            <a:r>
              <a:rPr sz="2800" spc="-5" smtClean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spc="-5" dirty="0" smtClean="0">
              <a:solidFill>
                <a:srgbClr val="006F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9755" indent="-458470">
              <a:lnSpc>
                <a:spcPct val="100000"/>
              </a:lnSpc>
              <a:spcBef>
                <a:spcPts val="10"/>
              </a:spcBef>
              <a:buClr>
                <a:srgbClr val="9F4DA2"/>
              </a:buClr>
              <a:buFont typeface="Wingdings"/>
              <a:buChar char=""/>
              <a:tabLst>
                <a:tab pos="579755" algn="l"/>
                <a:tab pos="580390" algn="l"/>
              </a:tabLst>
            </a:pPr>
            <a:endParaRPr lang="en-US" sz="2800" spc="-5" dirty="0" smtClean="0">
              <a:solidFill>
                <a:srgbClr val="006F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77825" marR="275590" indent="-256540">
              <a:lnSpc>
                <a:spcPct val="90000"/>
              </a:lnSpc>
              <a:spcBef>
                <a:spcPts val="300"/>
              </a:spcBef>
              <a:tabLst>
                <a:tab pos="448945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457200" y="1296846"/>
            <a:ext cx="8205470" cy="47371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7825" marR="275590" indent="-256540">
              <a:lnSpc>
                <a:spcPct val="90000"/>
              </a:lnSpc>
              <a:spcBef>
                <a:spcPts val="300"/>
              </a:spcBef>
              <a:tabLst>
                <a:tab pos="448945" algn="l"/>
              </a:tabLst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a. The </a:t>
            </a:r>
            <a:r>
              <a:rPr lang="en-US" sz="3000" spc="-5" dirty="0" smtClean="0">
                <a:latin typeface="Times New Roman" pitchFamily="18" charset="0"/>
                <a:cs typeface="Times New Roman" pitchFamily="18" charset="0"/>
              </a:rPr>
              <a:t>general principles of the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Law of </a:t>
            </a:r>
            <a:r>
              <a:rPr lang="en-US" sz="3000" spc="-5" dirty="0" smtClean="0">
                <a:latin typeface="Times New Roman" pitchFamily="18" charset="0"/>
                <a:cs typeface="Times New Roman" pitchFamily="18" charset="0"/>
              </a:rPr>
              <a:t>Contract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are  contained in </a:t>
            </a:r>
            <a:r>
              <a:rPr lang="en-US" sz="3000" spc="-5" dirty="0" smtClean="0">
                <a:latin typeface="Times New Roman" pitchFamily="18" charset="0"/>
                <a:cs typeface="Times New Roman" pitchFamily="18" charset="0"/>
              </a:rPr>
              <a:t>Sections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3000" spc="-5" dirty="0" smtClean="0">
                <a:latin typeface="Times New Roman" pitchFamily="18" charset="0"/>
                <a:cs typeface="Times New Roman" pitchFamily="18" charset="0"/>
              </a:rPr>
              <a:t>to 75 of the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Indian </a:t>
            </a:r>
            <a:r>
              <a:rPr lang="en-US" sz="3000" spc="-5" dirty="0" smtClean="0">
                <a:latin typeface="Times New Roman" pitchFamily="18" charset="0"/>
                <a:cs typeface="Times New Roman" pitchFamily="18" charset="0"/>
              </a:rPr>
              <a:t>Contract Act. 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sz="3000" spc="-5" dirty="0" smtClean="0">
                <a:latin typeface="Times New Roman" pitchFamily="18" charset="0"/>
                <a:cs typeface="Times New Roman" pitchFamily="18" charset="0"/>
              </a:rPr>
              <a:t>principles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apply </a:t>
            </a:r>
            <a:r>
              <a:rPr lang="en-US" sz="3000" spc="-5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all kinds </a:t>
            </a:r>
            <a:r>
              <a:rPr lang="en-US" sz="3000" spc="-5" dirty="0" smtClean="0">
                <a:latin typeface="Times New Roman" pitchFamily="18" charset="0"/>
                <a:cs typeface="Times New Roman" pitchFamily="18" charset="0"/>
              </a:rPr>
              <a:t>of contracts  irrespective of their</a:t>
            </a:r>
            <a:r>
              <a:rPr lang="en-US" sz="30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spc="-5" dirty="0" smtClean="0">
                <a:latin typeface="Times New Roman" pitchFamily="18" charset="0"/>
                <a:cs typeface="Times New Roman" pitchFamily="18" charset="0"/>
              </a:rPr>
              <a:t>nature.</a:t>
            </a:r>
          </a:p>
          <a:p>
            <a:pPr marL="377825" marR="275590" indent="-256540">
              <a:lnSpc>
                <a:spcPct val="90000"/>
              </a:lnSpc>
              <a:spcBef>
                <a:spcPts val="300"/>
              </a:spcBef>
              <a:tabLst>
                <a:tab pos="448945" algn="l"/>
              </a:tabLst>
            </a:pPr>
            <a:endParaRPr lang="en-US" sz="3000" spc="-5" dirty="0" smtClean="0">
              <a:latin typeface="Times New Roman" pitchFamily="18" charset="0"/>
              <a:cs typeface="Times New Roman" pitchFamily="18" charset="0"/>
            </a:endParaRPr>
          </a:p>
          <a:p>
            <a:pPr marL="377825" marR="275590" indent="-256540">
              <a:lnSpc>
                <a:spcPct val="90000"/>
              </a:lnSpc>
              <a:spcBef>
                <a:spcPts val="300"/>
              </a:spcBef>
              <a:tabLst>
                <a:tab pos="448945" algn="l"/>
              </a:tabLst>
            </a:pPr>
            <a:r>
              <a:rPr lang="en-US" sz="3000" spc="-5" dirty="0" smtClean="0">
                <a:latin typeface="Times New Roman" pitchFamily="18" charset="0"/>
                <a:cs typeface="Times New Roman" pitchFamily="18" charset="0"/>
              </a:rPr>
              <a:t>b. Special </a:t>
            </a:r>
            <a:r>
              <a:rPr lang="en-US" sz="3000" spc="-5" dirty="0" smtClean="0">
                <a:latin typeface="Times New Roman" pitchFamily="18" charset="0"/>
                <a:cs typeface="Times New Roman" pitchFamily="18" charset="0"/>
              </a:rPr>
              <a:t>contracts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3000" spc="-5" dirty="0" smtClean="0">
                <a:latin typeface="Times New Roman" pitchFamily="18" charset="0"/>
                <a:cs typeface="Times New Roman" pitchFamily="18" charset="0"/>
              </a:rPr>
              <a:t>contained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3000" spc="-5" dirty="0" smtClean="0">
                <a:latin typeface="Times New Roman" pitchFamily="18" charset="0"/>
                <a:cs typeface="Times New Roman" pitchFamily="18" charset="0"/>
              </a:rPr>
              <a:t>Sections 124 to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238  </a:t>
            </a:r>
            <a:r>
              <a:rPr lang="en-US" sz="3000" spc="-5" dirty="0" smtClean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Indian </a:t>
            </a:r>
            <a:r>
              <a:rPr lang="en-US" sz="3000" spc="-5" dirty="0" smtClean="0">
                <a:latin typeface="Times New Roman" pitchFamily="18" charset="0"/>
                <a:cs typeface="Times New Roman" pitchFamily="18" charset="0"/>
              </a:rPr>
              <a:t>Contract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Act. These </a:t>
            </a:r>
            <a:r>
              <a:rPr lang="en-US" sz="3000" spc="-5" dirty="0" smtClean="0">
                <a:latin typeface="Times New Roman" pitchFamily="18" charset="0"/>
                <a:cs typeface="Times New Roman" pitchFamily="18" charset="0"/>
              </a:rPr>
              <a:t>special contracts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are  Indemnity, Guarantee, Bailment, </a:t>
            </a:r>
            <a:r>
              <a:rPr lang="en-US" sz="3000" spc="-5" dirty="0" smtClean="0">
                <a:latin typeface="Times New Roman" pitchFamily="18" charset="0"/>
                <a:cs typeface="Times New Roman" pitchFamily="18" charset="0"/>
              </a:rPr>
              <a:t>pledge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3000" spc="-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Agency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77825" marR="275590" indent="-256540">
              <a:lnSpc>
                <a:spcPct val="90000"/>
              </a:lnSpc>
              <a:spcBef>
                <a:spcPts val="300"/>
              </a:spcBef>
              <a:tabLst>
                <a:tab pos="448945" algn="l"/>
              </a:tabLst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377825" marR="275590" indent="-256540">
              <a:lnSpc>
                <a:spcPct val="90000"/>
              </a:lnSpc>
              <a:spcBef>
                <a:spcPts val="300"/>
              </a:spcBef>
              <a:tabLst>
                <a:tab pos="448945" algn="l"/>
              </a:tabLst>
            </a:pP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462" name="Content Placeholder 6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610600" cy="5410200"/>
          </a:xfrm>
        </p:spPr>
        <p:txBody>
          <a:bodyPr/>
          <a:lstStyle/>
          <a:p>
            <a:pPr marL="268605" marR="6985" indent="-256540" algn="just">
              <a:lnSpc>
                <a:spcPct val="100000"/>
              </a:lnSpc>
              <a:spcBef>
                <a:spcPts val="300"/>
              </a:spcBef>
              <a:buAutoNum type="arabicPeriod"/>
              <a:tabLst>
                <a:tab pos="391160" algn="l"/>
                <a:tab pos="5956935" algn="l"/>
              </a:tabLst>
            </a:pPr>
            <a:r>
              <a:rPr lang="en-US" sz="3000" i="1" spc="-5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000" i="1" spc="-5" dirty="0" smtClean="0">
                <a:latin typeface="Times New Roman" pitchFamily="18" charset="0"/>
                <a:cs typeface="Times New Roman" pitchFamily="18" charset="0"/>
              </a:rPr>
              <a:t>Every agreement and promise enforceable </a:t>
            </a:r>
            <a:r>
              <a:rPr lang="en-US" sz="3000" i="1" spc="-15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3000" i="1" spc="6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spc="-10" dirty="0" smtClean="0">
                <a:latin typeface="Times New Roman" pitchFamily="18" charset="0"/>
                <a:cs typeface="Times New Roman" pitchFamily="18" charset="0"/>
              </a:rPr>
              <a:t>law </a:t>
            </a:r>
            <a:r>
              <a:rPr lang="en-US" sz="3000" i="1" spc="-5" dirty="0" smtClean="0">
                <a:latin typeface="Times New Roman" pitchFamily="18" charset="0"/>
                <a:cs typeface="Times New Roman" pitchFamily="18" charset="0"/>
              </a:rPr>
              <a:t>is a</a:t>
            </a:r>
            <a:r>
              <a:rPr lang="en-US" sz="3000" i="1" spc="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spc="-5" dirty="0" smtClean="0">
                <a:latin typeface="Times New Roman" pitchFamily="18" charset="0"/>
                <a:cs typeface="Times New Roman" pitchFamily="18" charset="0"/>
              </a:rPr>
              <a:t>contract.”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spc="-5" dirty="0" smtClean="0">
                <a:latin typeface="Times New Roman" pitchFamily="18" charset="0"/>
                <a:cs typeface="Times New Roman" pitchFamily="18" charset="0"/>
              </a:rPr>
              <a:t>–	…..</a:t>
            </a:r>
            <a:r>
              <a:rPr lang="en-US" sz="3000" i="1" spc="-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spc="-10" dirty="0" smtClean="0">
                <a:latin typeface="Times New Roman" pitchFamily="18" charset="0"/>
                <a:cs typeface="Times New Roman" pitchFamily="18" charset="0"/>
              </a:rPr>
              <a:t>Pollock</a:t>
            </a:r>
          </a:p>
          <a:p>
            <a:pPr marL="268605" marR="6985" indent="-256540" algn="just">
              <a:lnSpc>
                <a:spcPct val="100000"/>
              </a:lnSpc>
              <a:spcBef>
                <a:spcPts val="300"/>
              </a:spcBef>
              <a:buAutoNum type="arabicPeriod"/>
              <a:tabLst>
                <a:tab pos="391160" algn="l"/>
                <a:tab pos="5956935" algn="l"/>
              </a:tabLst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268605" marR="5080" indent="-256540" algn="just">
              <a:lnSpc>
                <a:spcPct val="100000"/>
              </a:lnSpc>
              <a:spcBef>
                <a:spcPts val="300"/>
              </a:spcBef>
              <a:buAutoNum type="arabicPeriod"/>
              <a:tabLst>
                <a:tab pos="455295" algn="l"/>
                <a:tab pos="5530215" algn="l"/>
              </a:tabLst>
            </a:pPr>
            <a:r>
              <a:rPr lang="en-US" sz="3000" i="1" spc="-5" dirty="0" smtClean="0">
                <a:latin typeface="Times New Roman" pitchFamily="18" charset="0"/>
                <a:cs typeface="Times New Roman" pitchFamily="18" charset="0"/>
              </a:rPr>
              <a:t>“A Contract 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3000" i="1" spc="-10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3000" i="1" spc="-5" dirty="0" smtClean="0">
                <a:latin typeface="Times New Roman" pitchFamily="18" charset="0"/>
                <a:cs typeface="Times New Roman" pitchFamily="18" charset="0"/>
              </a:rPr>
              <a:t>agreement between 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two </a:t>
            </a:r>
            <a:r>
              <a:rPr lang="en-US" sz="3000" i="1" spc="-10" dirty="0" smtClean="0">
                <a:latin typeface="Times New Roman" pitchFamily="18" charset="0"/>
                <a:cs typeface="Times New Roman" pitchFamily="18" charset="0"/>
              </a:rPr>
              <a:t>or  </a:t>
            </a:r>
            <a:r>
              <a:rPr lang="en-US" sz="3000" i="1" spc="-5" dirty="0" smtClean="0">
                <a:latin typeface="Times New Roman" pitchFamily="18" charset="0"/>
                <a:cs typeface="Times New Roman" pitchFamily="18" charset="0"/>
              </a:rPr>
              <a:t>more persons </a:t>
            </a:r>
            <a:r>
              <a:rPr lang="en-US" sz="3000" i="1" spc="-10" dirty="0" smtClean="0">
                <a:latin typeface="Times New Roman" pitchFamily="18" charset="0"/>
                <a:cs typeface="Times New Roman" pitchFamily="18" charset="0"/>
              </a:rPr>
              <a:t>which 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3000" i="1" spc="-10" dirty="0" smtClean="0">
                <a:latin typeface="Times New Roman" pitchFamily="18" charset="0"/>
                <a:cs typeface="Times New Roman" pitchFamily="18" charset="0"/>
              </a:rPr>
              <a:t>intended </a:t>
            </a:r>
            <a:r>
              <a:rPr lang="en-US" sz="3000" i="1" spc="-5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3000" i="1" spc="-10" dirty="0" smtClean="0">
                <a:latin typeface="Times New Roman" pitchFamily="18" charset="0"/>
                <a:cs typeface="Times New Roman" pitchFamily="18" charset="0"/>
              </a:rPr>
              <a:t>be  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enforceable </a:t>
            </a:r>
            <a:r>
              <a:rPr lang="en-US" sz="3000" i="1" spc="-5" dirty="0" smtClean="0">
                <a:latin typeface="Times New Roman" pitchFamily="18" charset="0"/>
                <a:cs typeface="Times New Roman" pitchFamily="18" charset="0"/>
              </a:rPr>
              <a:t>at law </a:t>
            </a:r>
            <a:r>
              <a:rPr lang="en-US" sz="3000" i="1" spc="-1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3000" i="1" spc="-5" dirty="0" smtClean="0">
                <a:latin typeface="Times New Roman" pitchFamily="18" charset="0"/>
                <a:cs typeface="Times New Roman" pitchFamily="18" charset="0"/>
              </a:rPr>
              <a:t>contracted 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3000" i="1" spc="-10" dirty="0" smtClean="0">
                <a:latin typeface="Times New Roman" pitchFamily="18" charset="0"/>
                <a:cs typeface="Times New Roman" pitchFamily="18" charset="0"/>
              </a:rPr>
              <a:t>the  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acceptance </a:t>
            </a:r>
            <a:r>
              <a:rPr lang="en-US" sz="3000" i="1" spc="-5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3000" i="1" spc="-10" dirty="0" smtClean="0"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party </a:t>
            </a:r>
            <a:r>
              <a:rPr lang="en-US" sz="3000" i="1" spc="-5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3000" i="1" spc="-10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3000" i="1" spc="-5" dirty="0" smtClean="0">
                <a:latin typeface="Times New Roman" pitchFamily="18" charset="0"/>
                <a:cs typeface="Times New Roman" pitchFamily="18" charset="0"/>
              </a:rPr>
              <a:t>offer </a:t>
            </a:r>
            <a:r>
              <a:rPr lang="en-US" sz="3000" i="1" spc="-10" dirty="0" smtClean="0">
                <a:latin typeface="Times New Roman" pitchFamily="18" charset="0"/>
                <a:cs typeface="Times New Roman" pitchFamily="18" charset="0"/>
              </a:rPr>
              <a:t>made </a:t>
            </a:r>
            <a:r>
              <a:rPr lang="en-US" sz="3000" i="1" spc="-5" dirty="0" smtClean="0">
                <a:latin typeface="Times New Roman" pitchFamily="18" charset="0"/>
                <a:cs typeface="Times New Roman" pitchFamily="18" charset="0"/>
              </a:rPr>
              <a:t>to  him 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by the </a:t>
            </a:r>
            <a:r>
              <a:rPr lang="en-US" sz="3000" i="1" spc="-5" dirty="0" smtClean="0">
                <a:latin typeface="Times New Roman" pitchFamily="18" charset="0"/>
                <a:cs typeface="Times New Roman" pitchFamily="18" charset="0"/>
              </a:rPr>
              <a:t>other </a:t>
            </a:r>
            <a:r>
              <a:rPr lang="en-US" sz="3000" i="1" spc="-10" dirty="0" smtClean="0">
                <a:latin typeface="Times New Roman" pitchFamily="18" charset="0"/>
                <a:cs typeface="Times New Roman" pitchFamily="18" charset="0"/>
              </a:rPr>
              <a:t>party </a:t>
            </a:r>
            <a:r>
              <a:rPr lang="en-US" sz="3000" i="1" spc="-5" dirty="0" smtClean="0">
                <a:latin typeface="Times New Roman" pitchFamily="18" charset="0"/>
                <a:cs typeface="Times New Roman" pitchFamily="18" charset="0"/>
              </a:rPr>
              <a:t>to do or abstain from  </a:t>
            </a:r>
            <a:r>
              <a:rPr lang="en-US" sz="3000" i="1" spc="-10" dirty="0" smtClean="0">
                <a:latin typeface="Times New Roman" pitchFamily="18" charset="0"/>
                <a:cs typeface="Times New Roman" pitchFamily="18" charset="0"/>
              </a:rPr>
              <a:t>doing some</a:t>
            </a:r>
            <a:r>
              <a:rPr lang="en-US" sz="3000" i="1" spc="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spc="-5" dirty="0" smtClean="0">
                <a:latin typeface="Times New Roman" pitchFamily="18" charset="0"/>
                <a:cs typeface="Times New Roman" pitchFamily="18" charset="0"/>
              </a:rPr>
              <a:t>act.”</a:t>
            </a:r>
            <a:r>
              <a:rPr lang="en-US" sz="3000" i="1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spc="-5" dirty="0" smtClean="0">
                <a:latin typeface="Times New Roman" pitchFamily="18" charset="0"/>
                <a:cs typeface="Times New Roman" pitchFamily="18" charset="0"/>
              </a:rPr>
              <a:t>–	…..</a:t>
            </a:r>
            <a:r>
              <a:rPr lang="en-US" sz="3000" i="1" spc="-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spc="-10" dirty="0" err="1" smtClean="0">
                <a:latin typeface="Times New Roman" pitchFamily="18" charset="0"/>
                <a:cs typeface="Times New Roman" pitchFamily="18" charset="0"/>
              </a:rPr>
              <a:t>Halsbury</a:t>
            </a:r>
            <a:endParaRPr lang="en-US" sz="3000" b="1" i="1" spc="-10" dirty="0" smtClean="0">
              <a:latin typeface="Times New Roman" pitchFamily="18" charset="0"/>
              <a:cs typeface="Times New Roman" pitchFamily="18" charset="0"/>
            </a:endParaRPr>
          </a:p>
          <a:p>
            <a:pPr marL="268605" marR="5080" indent="-256540" algn="just">
              <a:lnSpc>
                <a:spcPct val="100000"/>
              </a:lnSpc>
              <a:spcBef>
                <a:spcPts val="300"/>
              </a:spcBef>
              <a:buAutoNum type="arabicPeriod"/>
              <a:tabLst>
                <a:tab pos="455295" algn="l"/>
                <a:tab pos="5530215" algn="l"/>
              </a:tabLst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268605" marR="6985" indent="-256540" algn="just">
              <a:lnSpc>
                <a:spcPct val="100000"/>
              </a:lnSpc>
              <a:spcBef>
                <a:spcPts val="305"/>
              </a:spcBef>
              <a:buAutoNum type="arabicPeriod"/>
              <a:tabLst>
                <a:tab pos="531495" algn="l"/>
              </a:tabLst>
            </a:pPr>
            <a:r>
              <a:rPr lang="en-US" sz="3000" i="1" spc="-5" dirty="0" smtClean="0">
                <a:latin typeface="Times New Roman" pitchFamily="18" charset="0"/>
                <a:cs typeface="Times New Roman" pitchFamily="18" charset="0"/>
              </a:rPr>
              <a:t>“A contract 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3000" i="1" spc="-10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3000" i="1" spc="-5" dirty="0" smtClean="0">
                <a:latin typeface="Times New Roman" pitchFamily="18" charset="0"/>
                <a:cs typeface="Times New Roman" pitchFamily="18" charset="0"/>
              </a:rPr>
              <a:t>agreement creating </a:t>
            </a:r>
            <a:r>
              <a:rPr lang="en-US" sz="3000" i="1" spc="-15" dirty="0" smtClean="0">
                <a:latin typeface="Times New Roman" pitchFamily="18" charset="0"/>
                <a:cs typeface="Times New Roman" pitchFamily="18" charset="0"/>
              </a:rPr>
              <a:t>and  </a:t>
            </a:r>
            <a:r>
              <a:rPr lang="en-US" sz="3000" i="1" spc="-10" dirty="0" smtClean="0">
                <a:latin typeface="Times New Roman" pitchFamily="18" charset="0"/>
                <a:cs typeface="Times New Roman" pitchFamily="18" charset="0"/>
              </a:rPr>
              <a:t>defining obligation </a:t>
            </a:r>
            <a:r>
              <a:rPr lang="en-US" sz="3000" i="1" spc="-5" dirty="0" smtClean="0">
                <a:latin typeface="Times New Roman" pitchFamily="18" charset="0"/>
                <a:cs typeface="Times New Roman" pitchFamily="18" charset="0"/>
              </a:rPr>
              <a:t>between </a:t>
            </a:r>
            <a:r>
              <a:rPr lang="en-US" sz="3000" i="1" spc="-10" dirty="0" smtClean="0">
                <a:latin typeface="Times New Roman" pitchFamily="18" charset="0"/>
                <a:cs typeface="Times New Roman" pitchFamily="18" charset="0"/>
              </a:rPr>
              <a:t>the parties”</a:t>
            </a:r>
            <a:r>
              <a:rPr lang="en-US" sz="3000" i="1" spc="1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spc="-5" dirty="0" smtClean="0">
                <a:latin typeface="Times New Roman" pitchFamily="18" charset="0"/>
                <a:cs typeface="Times New Roman" pitchFamily="18" charset="0"/>
              </a:rPr>
              <a:t>–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622925" algn="just">
              <a:lnSpc>
                <a:spcPct val="100000"/>
              </a:lnSpc>
              <a:spcBef>
                <a:spcPts val="300"/>
              </a:spcBef>
            </a:pPr>
            <a:r>
              <a:rPr lang="en-US" sz="3000" b="1" i="1" spc="-10" dirty="0" smtClean="0">
                <a:latin typeface="Times New Roman" pitchFamily="18" charset="0"/>
                <a:cs typeface="Times New Roman" pitchFamily="18" charset="0"/>
              </a:rPr>
              <a:t>…..</a:t>
            </a:r>
            <a:r>
              <a:rPr lang="en-US" sz="3000" b="1" i="1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spc="-5" dirty="0" err="1" smtClean="0">
                <a:latin typeface="Times New Roman" pitchFamily="18" charset="0"/>
                <a:cs typeface="Times New Roman" pitchFamily="18" charset="0"/>
              </a:rPr>
              <a:t>Salmond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381000"/>
            <a:ext cx="853440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  <a:defRPr/>
            </a:pPr>
            <a:r>
              <a:rPr lang="en-US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Definition of </a:t>
            </a:r>
            <a:r>
              <a:rPr lang="en-US" sz="3500" b="1" i="1" spc="-10" dirty="0" smtClean="0">
                <a:solidFill>
                  <a:srgbClr val="FF0000"/>
                </a:solidFill>
                <a:latin typeface="Georgia"/>
                <a:cs typeface="Georgia"/>
              </a:rPr>
              <a:t>Contract </a:t>
            </a:r>
            <a:r>
              <a:rPr lang="en-US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28600" y="391180"/>
            <a:ext cx="8915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Definition of Key Terminology of Law of </a:t>
            </a:r>
            <a:r>
              <a:rPr lang="en-US" sz="2800" b="1" i="1" spc="-10" dirty="0" smtClean="0">
                <a:solidFill>
                  <a:srgbClr val="FF0000"/>
                </a:solidFill>
                <a:latin typeface="Georgia"/>
                <a:cs typeface="Georgia"/>
              </a:rPr>
              <a:t>Contract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ject 9"/>
          <p:cNvSpPr txBox="1">
            <a:spLocks noGrp="1"/>
          </p:cNvSpPr>
          <p:nvPr>
            <p:ph sz="quarter" idx="1"/>
          </p:nvPr>
        </p:nvSpPr>
        <p:spPr>
          <a:xfrm>
            <a:off x="304800" y="1066800"/>
            <a:ext cx="8610600" cy="65562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8605" marR="5080" indent="-256540" algn="just">
              <a:lnSpc>
                <a:spcPct val="100000"/>
              </a:lnSpc>
              <a:spcBef>
                <a:spcPts val="105"/>
              </a:spcBef>
            </a:pPr>
            <a:r>
              <a:rPr b="1" spc="-5" smtClean="0">
                <a:latin typeface="Times New Roman" pitchFamily="18" charset="0"/>
                <a:cs typeface="Times New Roman" pitchFamily="18" charset="0"/>
              </a:rPr>
              <a:t>Offer(i.e. Proposal) [section 2(a)</a:t>
            </a:r>
            <a:r>
              <a:rPr b="0" spc="-5" smtClean="0">
                <a:latin typeface="Times New Roman" pitchFamily="18" charset="0"/>
                <a:cs typeface="Times New Roman" pitchFamily="18" charset="0"/>
              </a:rPr>
              <a:t>:- </a:t>
            </a:r>
            <a:r>
              <a:rPr b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b="0" spc="-5" smtClean="0">
                <a:latin typeface="Times New Roman" pitchFamily="18" charset="0"/>
                <a:cs typeface="Times New Roman" pitchFamily="18" charset="0"/>
              </a:rPr>
              <a:t>one person signifies </a:t>
            </a:r>
            <a:r>
              <a:rPr b="0" spc="-10" smtClean="0">
                <a:latin typeface="Times New Roman" pitchFamily="18" charset="0"/>
                <a:cs typeface="Times New Roman" pitchFamily="18" charset="0"/>
              </a:rPr>
              <a:t>to  </a:t>
            </a:r>
            <a:r>
              <a:rPr b="0" spc="-5" smtClean="0">
                <a:latin typeface="Times New Roman" pitchFamily="18" charset="0"/>
                <a:cs typeface="Times New Roman" pitchFamily="18" charset="0"/>
              </a:rPr>
              <a:t>another his </a:t>
            </a:r>
            <a:r>
              <a:rPr b="0" smtClean="0">
                <a:latin typeface="Times New Roman" pitchFamily="18" charset="0"/>
                <a:cs typeface="Times New Roman" pitchFamily="18" charset="0"/>
              </a:rPr>
              <a:t>willingness </a:t>
            </a:r>
            <a:r>
              <a:rPr b="0" spc="-5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b="0" smtClean="0">
                <a:latin typeface="Times New Roman" pitchFamily="18" charset="0"/>
                <a:cs typeface="Times New Roman" pitchFamily="18" charset="0"/>
              </a:rPr>
              <a:t>do </a:t>
            </a:r>
            <a:r>
              <a:rPr b="0" spc="-5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b="0" smtClean="0">
                <a:latin typeface="Times New Roman" pitchFamily="18" charset="0"/>
                <a:cs typeface="Times New Roman" pitchFamily="18" charset="0"/>
              </a:rPr>
              <a:t>to abstain </a:t>
            </a:r>
            <a:r>
              <a:rPr b="0" spc="-5" smtClean="0">
                <a:latin typeface="Times New Roman" pitchFamily="18" charset="0"/>
                <a:cs typeface="Times New Roman" pitchFamily="18" charset="0"/>
              </a:rPr>
              <a:t>from doing </a:t>
            </a:r>
            <a:r>
              <a:rPr b="0" smtClean="0">
                <a:latin typeface="Times New Roman" pitchFamily="18" charset="0"/>
                <a:cs typeface="Times New Roman" pitchFamily="18" charset="0"/>
              </a:rPr>
              <a:t>anything, </a:t>
            </a:r>
            <a:r>
              <a:rPr b="0" spc="-5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b="0" smtClean="0">
                <a:latin typeface="Times New Roman" pitchFamily="18" charset="0"/>
                <a:cs typeface="Times New Roman" pitchFamily="18" charset="0"/>
              </a:rPr>
              <a:t>a  </a:t>
            </a:r>
            <a:r>
              <a:rPr b="0" spc="-5" smtClean="0">
                <a:latin typeface="Times New Roman" pitchFamily="18" charset="0"/>
                <a:cs typeface="Times New Roman" pitchFamily="18" charset="0"/>
              </a:rPr>
              <a:t>view to obtaining the assent of that </a:t>
            </a:r>
            <a:r>
              <a:rPr b="0" spc="-10" smtClean="0">
                <a:latin typeface="Times New Roman" pitchFamily="18" charset="0"/>
                <a:cs typeface="Times New Roman" pitchFamily="18" charset="0"/>
              </a:rPr>
              <a:t>other </a:t>
            </a:r>
            <a:r>
              <a:rPr b="0" spc="-5" smtClean="0">
                <a:latin typeface="Times New Roman" pitchFamily="18" charset="0"/>
                <a:cs typeface="Times New Roman" pitchFamily="18" charset="0"/>
              </a:rPr>
              <a:t>person either </a:t>
            </a:r>
            <a:r>
              <a:rPr b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b="0" spc="-5" smtClean="0">
                <a:latin typeface="Times New Roman" pitchFamily="18" charset="0"/>
                <a:cs typeface="Times New Roman" pitchFamily="18" charset="0"/>
              </a:rPr>
              <a:t>such </a:t>
            </a:r>
            <a:r>
              <a:rPr b="0" smtClean="0">
                <a:latin typeface="Times New Roman" pitchFamily="18" charset="0"/>
                <a:cs typeface="Times New Roman" pitchFamily="18" charset="0"/>
              </a:rPr>
              <a:t>act </a:t>
            </a:r>
            <a:r>
              <a:rPr b="0" spc="-5" smtClean="0">
                <a:latin typeface="Times New Roman" pitchFamily="18" charset="0"/>
                <a:cs typeface="Times New Roman" pitchFamily="18" charset="0"/>
              </a:rPr>
              <a:t>or  </a:t>
            </a:r>
            <a:r>
              <a:rPr b="0" smtClean="0">
                <a:latin typeface="Times New Roman" pitchFamily="18" charset="0"/>
                <a:cs typeface="Times New Roman" pitchFamily="18" charset="0"/>
              </a:rPr>
              <a:t>abstinence, he is </a:t>
            </a:r>
            <a:r>
              <a:rPr b="0" spc="-5" smtClean="0">
                <a:latin typeface="Times New Roman" pitchFamily="18" charset="0"/>
                <a:cs typeface="Times New Roman" pitchFamily="18" charset="0"/>
              </a:rPr>
              <a:t>said </a:t>
            </a:r>
            <a:r>
              <a:rPr b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b="0" spc="-5" smtClean="0">
                <a:latin typeface="Times New Roman" pitchFamily="18" charset="0"/>
                <a:cs typeface="Times New Roman" pitchFamily="18" charset="0"/>
              </a:rPr>
              <a:t>make </a:t>
            </a:r>
            <a:r>
              <a:rPr b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b="0" spc="-3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0" spc="-5" smtClean="0">
                <a:latin typeface="Times New Roman" pitchFamily="18" charset="0"/>
                <a:cs typeface="Times New Roman" pitchFamily="18" charset="0"/>
              </a:rPr>
              <a:t>proposal.</a:t>
            </a:r>
            <a:endParaRPr lang="en-US" b="0" spc="-5" dirty="0" smtClean="0">
              <a:latin typeface="Times New Roman" pitchFamily="18" charset="0"/>
              <a:cs typeface="Times New Roman" pitchFamily="18" charset="0"/>
            </a:endParaRPr>
          </a:p>
          <a:p>
            <a:pPr marL="268605" marR="5080" indent="-256540" algn="just">
              <a:lnSpc>
                <a:spcPct val="100000"/>
              </a:lnSpc>
              <a:spcBef>
                <a:spcPts val="105"/>
              </a:spcBef>
              <a:buNone/>
            </a:pPr>
            <a:endParaRPr>
              <a:latin typeface="Times New Roman" pitchFamily="18" charset="0"/>
              <a:cs typeface="Times New Roman" pitchFamily="18" charset="0"/>
            </a:endParaRPr>
          </a:p>
          <a:p>
            <a:pPr marL="268605" marR="5080" indent="-256540" algn="just">
              <a:lnSpc>
                <a:spcPct val="100000"/>
              </a:lnSpc>
              <a:spcBef>
                <a:spcPts val="300"/>
              </a:spcBef>
            </a:pPr>
            <a:r>
              <a:rPr b="1" spc="-5" dirty="0">
                <a:latin typeface="Times New Roman" pitchFamily="18" charset="0"/>
                <a:cs typeface="Times New Roman" pitchFamily="18" charset="0"/>
              </a:rPr>
              <a:t>Acceptance 2(b):-</a:t>
            </a:r>
            <a:r>
              <a:rPr b="0" spc="-5" dirty="0">
                <a:latin typeface="Times New Roman" pitchFamily="18" charset="0"/>
                <a:cs typeface="Times New Roman" pitchFamily="18" charset="0"/>
              </a:rPr>
              <a:t> When the person </a:t>
            </a:r>
            <a:r>
              <a:rPr b="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b="0" spc="-5" dirty="0">
                <a:latin typeface="Times New Roman" pitchFamily="18" charset="0"/>
                <a:cs typeface="Times New Roman" pitchFamily="18" charset="0"/>
              </a:rPr>
              <a:t>whom the proposal </a:t>
            </a:r>
            <a:r>
              <a:rPr b="0" dirty="0">
                <a:latin typeface="Times New Roman" pitchFamily="18" charset="0"/>
                <a:cs typeface="Times New Roman" pitchFamily="18" charset="0"/>
              </a:rPr>
              <a:t>is made,  </a:t>
            </a:r>
            <a:r>
              <a:rPr b="0" spc="-5" dirty="0">
                <a:latin typeface="Times New Roman" pitchFamily="18" charset="0"/>
                <a:cs typeface="Times New Roman" pitchFamily="18" charset="0"/>
              </a:rPr>
              <a:t>signifies his </a:t>
            </a:r>
            <a:r>
              <a:rPr b="0" dirty="0">
                <a:latin typeface="Times New Roman" pitchFamily="18" charset="0"/>
                <a:cs typeface="Times New Roman" pitchFamily="18" charset="0"/>
              </a:rPr>
              <a:t>assent </a:t>
            </a:r>
            <a:r>
              <a:rPr b="0" spc="-5" dirty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b="0" dirty="0">
                <a:latin typeface="Times New Roman" pitchFamily="18" charset="0"/>
                <a:cs typeface="Times New Roman" pitchFamily="18" charset="0"/>
              </a:rPr>
              <a:t>to , </a:t>
            </a:r>
            <a:r>
              <a:rPr b="0" spc="-5" dirty="0">
                <a:latin typeface="Times New Roman" pitchFamily="18" charset="0"/>
                <a:cs typeface="Times New Roman" pitchFamily="18" charset="0"/>
              </a:rPr>
              <a:t>the proposal </a:t>
            </a:r>
            <a:r>
              <a:rPr b="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b="0" spc="-5" dirty="0">
                <a:latin typeface="Times New Roman" pitchFamily="18" charset="0"/>
                <a:cs typeface="Times New Roman" pitchFamily="18" charset="0"/>
              </a:rPr>
              <a:t>said </a:t>
            </a:r>
            <a:r>
              <a:rPr b="0" dirty="0">
                <a:latin typeface="Times New Roman" pitchFamily="18" charset="0"/>
                <a:cs typeface="Times New Roman" pitchFamily="18" charset="0"/>
              </a:rPr>
              <a:t>to be</a:t>
            </a:r>
            <a:r>
              <a:rPr b="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0">
                <a:latin typeface="Times New Roman" pitchFamily="18" charset="0"/>
                <a:cs typeface="Times New Roman" pitchFamily="18" charset="0"/>
              </a:rPr>
              <a:t>accepted</a:t>
            </a:r>
            <a:r>
              <a:rPr b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b="0" dirty="0" smtClean="0">
              <a:latin typeface="Times New Roman" pitchFamily="18" charset="0"/>
              <a:cs typeface="Times New Roman" pitchFamily="18" charset="0"/>
            </a:endParaRPr>
          </a:p>
          <a:p>
            <a:pPr marL="268605" marR="5080" indent="-256540" algn="just">
              <a:lnSpc>
                <a:spcPct val="100000"/>
              </a:lnSpc>
              <a:spcBef>
                <a:spcPts val="300"/>
              </a:spcBef>
            </a:pPr>
            <a:endParaRPr lang="en-US" b="0" dirty="0" smtClean="0">
              <a:latin typeface="Times New Roman" pitchFamily="18" charset="0"/>
              <a:cs typeface="Times New Roman" pitchFamily="18" charset="0"/>
            </a:endParaRPr>
          </a:p>
          <a:p>
            <a:pPr marL="268605" marR="5080" indent="-256540" algn="just">
              <a:lnSpc>
                <a:spcPct val="100000"/>
              </a:lnSpc>
              <a:spcBef>
                <a:spcPts val="105"/>
              </a:spcBef>
            </a:pPr>
            <a:r>
              <a:rPr lang="en-US" b="1" spc="-5" dirty="0" smtClean="0">
                <a:latin typeface="Times New Roman" pitchFamily="18" charset="0"/>
                <a:cs typeface="Times New Roman" pitchFamily="18" charset="0"/>
              </a:rPr>
              <a:t>Promise </a:t>
            </a:r>
            <a:r>
              <a:rPr lang="en-US" b="1" spc="-10" dirty="0" smtClean="0">
                <a:latin typeface="Times New Roman" pitchFamily="18" charset="0"/>
                <a:cs typeface="Times New Roman" pitchFamily="18" charset="0"/>
              </a:rPr>
              <a:t>2(b)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:-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Proposal when accepted becomes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promise. In simple  words, when an offer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accepted it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becomes</a:t>
            </a:r>
            <a:r>
              <a:rPr lang="en-US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promise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68605" marR="5080" indent="-256540" algn="just">
              <a:lnSpc>
                <a:spcPct val="100000"/>
              </a:lnSpc>
              <a:spcBef>
                <a:spcPts val="105"/>
              </a:spcBef>
            </a:pPr>
            <a:endParaRPr lang="en-US" spc="-5" dirty="0" smtClean="0">
              <a:latin typeface="Times New Roman" pitchFamily="18" charset="0"/>
              <a:cs typeface="Times New Roman" pitchFamily="18" charset="0"/>
            </a:endParaRPr>
          </a:p>
          <a:p>
            <a:pPr marL="268605" marR="5080" indent="-256540" algn="just">
              <a:lnSpc>
                <a:spcPct val="100000"/>
              </a:lnSpc>
              <a:spcBef>
                <a:spcPts val="105"/>
              </a:spcBef>
            </a:pPr>
            <a:endParaRPr lang="en-US" spc="-5" dirty="0" smtClean="0">
              <a:latin typeface="Times New Roman" pitchFamily="18" charset="0"/>
              <a:cs typeface="Times New Roman" pitchFamily="18" charset="0"/>
            </a:endParaRPr>
          </a:p>
          <a:p>
            <a:pPr marL="268605" marR="5080" indent="-256540" algn="just">
              <a:lnSpc>
                <a:spcPct val="100000"/>
              </a:lnSpc>
              <a:spcBef>
                <a:spcPts val="105"/>
              </a:spcBef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object 9"/>
          <p:cNvSpPr txBox="1">
            <a:spLocks noGrp="1"/>
          </p:cNvSpPr>
          <p:nvPr>
            <p:ph sz="quarter" idx="1"/>
          </p:nvPr>
        </p:nvSpPr>
        <p:spPr>
          <a:xfrm>
            <a:off x="304800" y="1066800"/>
            <a:ext cx="8610600" cy="570733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8605" marR="5080" indent="-256540" algn="just">
              <a:lnSpc>
                <a:spcPct val="100000"/>
              </a:lnSpc>
              <a:spcBef>
                <a:spcPts val="300"/>
              </a:spcBef>
            </a:pPr>
            <a:r>
              <a:rPr lang="en-US" sz="2400" b="1" spc="-5" dirty="0" err="1" smtClean="0">
                <a:latin typeface="Georgia"/>
                <a:cs typeface="Georgia"/>
              </a:rPr>
              <a:t>Promisor</a:t>
            </a:r>
            <a:r>
              <a:rPr lang="en-US" sz="2400" b="1" spc="-5" dirty="0" smtClean="0">
                <a:latin typeface="Georgia"/>
                <a:cs typeface="Georgia"/>
              </a:rPr>
              <a:t> </a:t>
            </a:r>
            <a:r>
              <a:rPr lang="en-US" sz="2400" b="1" spc="-5" dirty="0" smtClean="0">
                <a:latin typeface="Georgia"/>
                <a:cs typeface="Georgia"/>
              </a:rPr>
              <a:t>and </a:t>
            </a:r>
            <a:r>
              <a:rPr lang="en-US" sz="2400" b="1" dirty="0" smtClean="0">
                <a:latin typeface="Georgia"/>
                <a:cs typeface="Georgia"/>
              </a:rPr>
              <a:t>promise 2(c) </a:t>
            </a:r>
            <a:r>
              <a:rPr lang="en-US" sz="2400" spc="-5" dirty="0" smtClean="0">
                <a:latin typeface="Georgia"/>
                <a:cs typeface="Georgia"/>
              </a:rPr>
              <a:t>:- </a:t>
            </a:r>
            <a:r>
              <a:rPr lang="en-US" sz="2400" dirty="0" smtClean="0">
                <a:latin typeface="Georgia"/>
                <a:cs typeface="Georgia"/>
              </a:rPr>
              <a:t>When </a:t>
            </a:r>
            <a:r>
              <a:rPr lang="en-US" sz="2400" spc="-5" dirty="0" smtClean="0">
                <a:latin typeface="Georgia"/>
                <a:cs typeface="Georgia"/>
              </a:rPr>
              <a:t>the </a:t>
            </a:r>
            <a:r>
              <a:rPr lang="en-US" sz="2400" spc="-10" dirty="0" smtClean="0">
                <a:latin typeface="Georgia"/>
                <a:cs typeface="Georgia"/>
              </a:rPr>
              <a:t>proposal </a:t>
            </a:r>
            <a:r>
              <a:rPr lang="en-US" sz="2400" dirty="0" smtClean="0">
                <a:latin typeface="Georgia"/>
                <a:cs typeface="Georgia"/>
              </a:rPr>
              <a:t>is </a:t>
            </a:r>
            <a:r>
              <a:rPr lang="en-US" sz="2400" spc="-5" dirty="0" smtClean="0">
                <a:latin typeface="Georgia"/>
                <a:cs typeface="Georgia"/>
              </a:rPr>
              <a:t>accepted, the  person </a:t>
            </a:r>
            <a:r>
              <a:rPr lang="en-US" sz="2400" dirty="0" smtClean="0">
                <a:latin typeface="Georgia"/>
                <a:cs typeface="Georgia"/>
              </a:rPr>
              <a:t>making </a:t>
            </a:r>
            <a:r>
              <a:rPr lang="en-US" sz="2400" spc="-5" dirty="0" smtClean="0">
                <a:latin typeface="Georgia"/>
                <a:cs typeface="Georgia"/>
              </a:rPr>
              <a:t>the proposal </a:t>
            </a:r>
            <a:r>
              <a:rPr lang="en-US" sz="2400" dirty="0" smtClean="0">
                <a:latin typeface="Georgia"/>
                <a:cs typeface="Georgia"/>
              </a:rPr>
              <a:t>is </a:t>
            </a:r>
            <a:r>
              <a:rPr lang="en-US" sz="2400" spc="-5" dirty="0" smtClean="0">
                <a:latin typeface="Georgia"/>
                <a:cs typeface="Georgia"/>
              </a:rPr>
              <a:t>called as </a:t>
            </a:r>
            <a:r>
              <a:rPr lang="en-US" sz="2400" dirty="0" err="1" smtClean="0">
                <a:latin typeface="Georgia"/>
                <a:cs typeface="Georgia"/>
              </a:rPr>
              <a:t>promisor</a:t>
            </a:r>
            <a:r>
              <a:rPr lang="en-US" sz="2400" dirty="0" smtClean="0">
                <a:latin typeface="Georgia"/>
                <a:cs typeface="Georgia"/>
              </a:rPr>
              <a:t> and </a:t>
            </a:r>
            <a:r>
              <a:rPr lang="en-US" sz="2400" spc="-5" dirty="0" smtClean="0">
                <a:latin typeface="Georgia"/>
                <a:cs typeface="Georgia"/>
              </a:rPr>
              <a:t>the person  accepting the proposal </a:t>
            </a:r>
            <a:r>
              <a:rPr lang="en-US" sz="2400" dirty="0" smtClean="0">
                <a:latin typeface="Georgia"/>
                <a:cs typeface="Georgia"/>
              </a:rPr>
              <a:t>is </a:t>
            </a:r>
            <a:r>
              <a:rPr lang="en-US" sz="2400" spc="-5" dirty="0" smtClean="0">
                <a:latin typeface="Georgia"/>
                <a:cs typeface="Georgia"/>
              </a:rPr>
              <a:t>called as</a:t>
            </a:r>
            <a:r>
              <a:rPr lang="en-US" sz="2400" dirty="0" smtClean="0">
                <a:latin typeface="Georgia"/>
                <a:cs typeface="Georgia"/>
              </a:rPr>
              <a:t> </a:t>
            </a:r>
            <a:r>
              <a:rPr lang="en-US" sz="2400" spc="-5" dirty="0" err="1" smtClean="0">
                <a:latin typeface="Georgia"/>
                <a:cs typeface="Georgia"/>
              </a:rPr>
              <a:t>promisee</a:t>
            </a:r>
            <a:r>
              <a:rPr lang="en-US" sz="2400" spc="-5" dirty="0" smtClean="0">
                <a:latin typeface="Georgia"/>
                <a:cs typeface="Georgia"/>
              </a:rPr>
              <a:t>.</a:t>
            </a:r>
          </a:p>
          <a:p>
            <a:pPr marL="268605" marR="5080" indent="-256540" algn="just">
              <a:lnSpc>
                <a:spcPct val="100000"/>
              </a:lnSpc>
              <a:spcBef>
                <a:spcPts val="300"/>
              </a:spcBef>
            </a:pPr>
            <a:endParaRPr lang="en-US" sz="2400" dirty="0" smtClean="0">
              <a:latin typeface="Georgia"/>
              <a:cs typeface="Georgia"/>
            </a:endParaRPr>
          </a:p>
          <a:p>
            <a:pPr marL="268605" marR="5080" indent="-256540" algn="just">
              <a:lnSpc>
                <a:spcPct val="100000"/>
              </a:lnSpc>
              <a:spcBef>
                <a:spcPts val="300"/>
              </a:spcBef>
            </a:pPr>
            <a:r>
              <a:rPr lang="en-US" sz="2400" b="1" spc="-5" dirty="0" smtClean="0">
                <a:latin typeface="Georgia"/>
                <a:cs typeface="Georgia"/>
              </a:rPr>
              <a:t>Consideration 2(d)</a:t>
            </a:r>
            <a:r>
              <a:rPr lang="en-US" sz="2400" spc="-5" dirty="0" smtClean="0">
                <a:latin typeface="Georgia"/>
                <a:cs typeface="Georgia"/>
              </a:rPr>
              <a:t>:- </a:t>
            </a:r>
            <a:r>
              <a:rPr lang="en-US" sz="2400" dirty="0" smtClean="0">
                <a:latin typeface="Georgia"/>
                <a:cs typeface="Georgia"/>
              </a:rPr>
              <a:t>When </a:t>
            </a:r>
            <a:r>
              <a:rPr lang="en-US" sz="2400" spc="-5" dirty="0" smtClean="0">
                <a:latin typeface="Georgia"/>
                <a:cs typeface="Georgia"/>
              </a:rPr>
              <a:t>at the desire of the </a:t>
            </a:r>
            <a:r>
              <a:rPr lang="en-US" sz="2400" spc="-5" dirty="0" err="1" smtClean="0">
                <a:latin typeface="Georgia"/>
                <a:cs typeface="Georgia"/>
              </a:rPr>
              <a:t>promisor</a:t>
            </a:r>
            <a:r>
              <a:rPr lang="en-US" sz="2400" spc="-5" dirty="0" smtClean="0">
                <a:latin typeface="Georgia"/>
                <a:cs typeface="Georgia"/>
              </a:rPr>
              <a:t>, the </a:t>
            </a:r>
            <a:r>
              <a:rPr lang="en-US" sz="2400" spc="-5" dirty="0" err="1" smtClean="0">
                <a:latin typeface="Georgia"/>
                <a:cs typeface="Georgia"/>
              </a:rPr>
              <a:t>promisee</a:t>
            </a:r>
            <a:r>
              <a:rPr lang="en-US" sz="2400" spc="-5" dirty="0" smtClean="0">
                <a:latin typeface="Georgia"/>
                <a:cs typeface="Georgia"/>
              </a:rPr>
              <a:t>  or </a:t>
            </a:r>
            <a:r>
              <a:rPr lang="en-US" sz="2400" spc="5" dirty="0" smtClean="0">
                <a:latin typeface="Georgia"/>
                <a:cs typeface="Georgia"/>
              </a:rPr>
              <a:t>any </a:t>
            </a:r>
            <a:r>
              <a:rPr lang="en-US" sz="2400" spc="-5" dirty="0" smtClean="0">
                <a:latin typeface="Georgia"/>
                <a:cs typeface="Georgia"/>
              </a:rPr>
              <a:t>other person </a:t>
            </a:r>
            <a:r>
              <a:rPr lang="en-US" sz="2400" i="1" dirty="0" smtClean="0">
                <a:latin typeface="Georgia"/>
                <a:cs typeface="Georgia"/>
              </a:rPr>
              <a:t>has </a:t>
            </a:r>
            <a:r>
              <a:rPr lang="en-US" sz="2400" i="1" spc="-5" dirty="0" smtClean="0">
                <a:latin typeface="Georgia"/>
                <a:cs typeface="Georgia"/>
              </a:rPr>
              <a:t>done </a:t>
            </a:r>
            <a:r>
              <a:rPr lang="en-US" sz="2400" i="1" dirty="0" smtClean="0">
                <a:latin typeface="Georgia"/>
                <a:cs typeface="Georgia"/>
              </a:rPr>
              <a:t>or abstained from doing </a:t>
            </a:r>
            <a:r>
              <a:rPr lang="en-US" sz="2400" i="1" spc="-5" dirty="0" smtClean="0">
                <a:latin typeface="Georgia"/>
                <a:cs typeface="Georgia"/>
              </a:rPr>
              <a:t>something </a:t>
            </a:r>
            <a:r>
              <a:rPr lang="en-US" sz="2400" i="1" dirty="0" smtClean="0">
                <a:latin typeface="Georgia"/>
                <a:cs typeface="Georgia"/>
              </a:rPr>
              <a:t>or  </a:t>
            </a:r>
            <a:r>
              <a:rPr lang="en-US" sz="2400" i="1" spc="-5" dirty="0" smtClean="0">
                <a:latin typeface="Georgia"/>
                <a:cs typeface="Georgia"/>
              </a:rPr>
              <a:t>does </a:t>
            </a:r>
            <a:r>
              <a:rPr lang="en-US" sz="2400" i="1" dirty="0" smtClean="0">
                <a:latin typeface="Georgia"/>
                <a:cs typeface="Georgia"/>
              </a:rPr>
              <a:t>or abstains from </a:t>
            </a:r>
            <a:r>
              <a:rPr lang="en-US" sz="2400" i="1" spc="-5" dirty="0" smtClean="0">
                <a:latin typeface="Georgia"/>
                <a:cs typeface="Georgia"/>
              </a:rPr>
              <a:t>doing something </a:t>
            </a:r>
            <a:r>
              <a:rPr lang="en-US" sz="2400" i="1" dirty="0" smtClean="0">
                <a:latin typeface="Georgia"/>
                <a:cs typeface="Georgia"/>
              </a:rPr>
              <a:t>or </a:t>
            </a:r>
            <a:r>
              <a:rPr lang="en-US" sz="2400" i="1" spc="-5" dirty="0" smtClean="0">
                <a:latin typeface="Georgia"/>
                <a:cs typeface="Georgia"/>
              </a:rPr>
              <a:t>promises </a:t>
            </a:r>
            <a:r>
              <a:rPr lang="en-US" sz="2400" i="1" dirty="0" smtClean="0">
                <a:latin typeface="Georgia"/>
                <a:cs typeface="Georgia"/>
              </a:rPr>
              <a:t>to </a:t>
            </a:r>
            <a:r>
              <a:rPr lang="en-US" sz="2400" i="1" spc="-5" dirty="0" smtClean="0">
                <a:latin typeface="Georgia"/>
                <a:cs typeface="Georgia"/>
              </a:rPr>
              <a:t>do </a:t>
            </a:r>
            <a:r>
              <a:rPr lang="en-US" sz="2400" i="1" dirty="0" smtClean="0">
                <a:latin typeface="Georgia"/>
                <a:cs typeface="Georgia"/>
              </a:rPr>
              <a:t>or abstain  from doing </a:t>
            </a:r>
            <a:r>
              <a:rPr lang="en-US" sz="2400" i="1" spc="-5" dirty="0" smtClean="0">
                <a:latin typeface="Georgia"/>
                <a:cs typeface="Georgia"/>
              </a:rPr>
              <a:t>something, such </a:t>
            </a:r>
            <a:r>
              <a:rPr lang="en-US" sz="2400" i="1" dirty="0" smtClean="0">
                <a:latin typeface="Georgia"/>
                <a:cs typeface="Georgia"/>
              </a:rPr>
              <a:t>act or </a:t>
            </a:r>
            <a:r>
              <a:rPr lang="en-US" sz="2400" i="1" spc="-5" dirty="0" smtClean="0">
                <a:latin typeface="Georgia"/>
                <a:cs typeface="Georgia"/>
              </a:rPr>
              <a:t>abstinence </a:t>
            </a:r>
            <a:r>
              <a:rPr lang="en-US" sz="2400" i="1" dirty="0" smtClean="0">
                <a:latin typeface="Georgia"/>
                <a:cs typeface="Georgia"/>
              </a:rPr>
              <a:t>or promise is called a  consideration for the</a:t>
            </a:r>
            <a:r>
              <a:rPr lang="en-US" sz="2400" i="1" spc="-30" dirty="0" smtClean="0">
                <a:latin typeface="Georgia"/>
                <a:cs typeface="Georgia"/>
              </a:rPr>
              <a:t> </a:t>
            </a:r>
            <a:r>
              <a:rPr lang="en-US" sz="2400" i="1" dirty="0" smtClean="0">
                <a:latin typeface="Georgia"/>
                <a:cs typeface="Georgia"/>
              </a:rPr>
              <a:t>promise</a:t>
            </a:r>
            <a:r>
              <a:rPr lang="en-US" sz="2400" i="1" dirty="0" smtClean="0">
                <a:latin typeface="Georgia"/>
                <a:cs typeface="Georgia"/>
              </a:rPr>
              <a:t>.</a:t>
            </a:r>
          </a:p>
          <a:p>
            <a:pPr marL="268605" marR="6350" indent="-256540" algn="just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None/>
              <a:tabLst>
                <a:tab pos="269240" algn="l"/>
              </a:tabLst>
            </a:pPr>
            <a:r>
              <a:rPr lang="en-US" sz="2400" dirty="0" smtClean="0">
                <a:latin typeface="Georgia"/>
                <a:cs typeface="Georgia"/>
              </a:rPr>
              <a:t>	Price </a:t>
            </a:r>
            <a:r>
              <a:rPr lang="en-US" sz="2400" spc="-5" dirty="0" smtClean="0">
                <a:latin typeface="Georgia"/>
                <a:cs typeface="Georgia"/>
              </a:rPr>
              <a:t>paid </a:t>
            </a:r>
            <a:r>
              <a:rPr lang="en-US" sz="2400" dirty="0" smtClean="0">
                <a:latin typeface="Georgia"/>
                <a:cs typeface="Georgia"/>
              </a:rPr>
              <a:t>by </a:t>
            </a:r>
            <a:r>
              <a:rPr lang="en-US" sz="2400" spc="-5" dirty="0" smtClean="0">
                <a:latin typeface="Georgia"/>
                <a:cs typeface="Georgia"/>
              </a:rPr>
              <a:t>the one party for the promise of the other </a:t>
            </a:r>
            <a:r>
              <a:rPr lang="en-US" sz="2400" dirty="0" smtClean="0">
                <a:latin typeface="Georgia"/>
                <a:cs typeface="Georgia"/>
              </a:rPr>
              <a:t>Technical </a:t>
            </a:r>
            <a:r>
              <a:rPr lang="en-US" sz="2400" spc="-5" dirty="0" smtClean="0">
                <a:latin typeface="Georgia"/>
                <a:cs typeface="Georgia"/>
              </a:rPr>
              <a:t>word  </a:t>
            </a:r>
            <a:r>
              <a:rPr lang="en-US" sz="2400" dirty="0" smtClean="0">
                <a:latin typeface="Georgia"/>
                <a:cs typeface="Georgia"/>
              </a:rPr>
              <a:t>meaning </a:t>
            </a:r>
            <a:r>
              <a:rPr lang="en-US" sz="2400" b="1" i="1" dirty="0" smtClean="0">
                <a:latin typeface="Georgia"/>
                <a:cs typeface="Georgia"/>
              </a:rPr>
              <a:t>QUID-PRO-QUO </a:t>
            </a:r>
            <a:r>
              <a:rPr lang="en-US" sz="2400" i="1" dirty="0" smtClean="0">
                <a:latin typeface="Georgia"/>
                <a:cs typeface="Georgia"/>
              </a:rPr>
              <a:t>i.e. something in</a:t>
            </a:r>
            <a:r>
              <a:rPr lang="en-US" sz="2400" i="1" spc="-105" dirty="0" smtClean="0">
                <a:latin typeface="Georgia"/>
                <a:cs typeface="Georgia"/>
              </a:rPr>
              <a:t> </a:t>
            </a:r>
            <a:r>
              <a:rPr lang="en-US" sz="2400" i="1" spc="-5" dirty="0" smtClean="0">
                <a:latin typeface="Georgia"/>
                <a:cs typeface="Georgia"/>
              </a:rPr>
              <a:t>return.</a:t>
            </a:r>
            <a:endParaRPr lang="en-US" sz="2400" dirty="0" smtClean="0">
              <a:latin typeface="Georgia"/>
              <a:cs typeface="Georgia"/>
            </a:endParaRPr>
          </a:p>
          <a:p>
            <a:pPr marL="268605" marR="5080" indent="-256540" algn="just">
              <a:lnSpc>
                <a:spcPct val="100000"/>
              </a:lnSpc>
              <a:spcBef>
                <a:spcPts val="300"/>
              </a:spcBef>
            </a:pPr>
            <a:endParaRPr sz="2400">
              <a:latin typeface="Georgia"/>
              <a:cs typeface="Georgi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381000" y="457200"/>
            <a:ext cx="12211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0" spc="-10" dirty="0">
                <a:solidFill>
                  <a:srgbClr val="FF0000"/>
                </a:solidFill>
                <a:latin typeface="Trebuchet MS"/>
                <a:cs typeface="Trebuchet MS"/>
              </a:rPr>
              <a:t>Con</a:t>
            </a:r>
            <a:r>
              <a:rPr sz="2800" b="0" spc="-20" dirty="0">
                <a:solidFill>
                  <a:srgbClr val="FF0000"/>
                </a:solidFill>
                <a:latin typeface="Trebuchet MS"/>
                <a:cs typeface="Trebuchet MS"/>
              </a:rPr>
              <a:t>t</a:t>
            </a:r>
            <a:r>
              <a:rPr sz="2800" b="0" spc="-5" dirty="0">
                <a:solidFill>
                  <a:srgbClr val="FF0000"/>
                </a:solidFill>
                <a:latin typeface="Trebuchet MS"/>
                <a:cs typeface="Trebuchet MS"/>
              </a:rPr>
              <a:t>d…</a:t>
            </a:r>
            <a:endParaRPr sz="2800">
              <a:solidFill>
                <a:srgbClr val="FF0000"/>
              </a:solidFill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462" name="Content Placeholder 6"/>
          <p:cNvSpPr>
            <a:spLocks noGrp="1"/>
          </p:cNvSpPr>
          <p:nvPr>
            <p:ph sz="quarter" idx="1"/>
          </p:nvPr>
        </p:nvSpPr>
        <p:spPr>
          <a:xfrm>
            <a:off x="533400" y="685800"/>
            <a:ext cx="8153400" cy="5715000"/>
          </a:xfrm>
        </p:spPr>
        <p:txBody>
          <a:bodyPr/>
          <a:lstStyle/>
          <a:p>
            <a:pPr marL="268605" marR="8255" indent="-256540" algn="just">
              <a:lnSpc>
                <a:spcPts val="2110"/>
              </a:lnSpc>
              <a:spcBef>
                <a:spcPts val="0"/>
              </a:spcBef>
              <a:spcAft>
                <a:spcPts val="600"/>
              </a:spcAft>
              <a:buAutoNum type="arabicPeriod" startAt="6"/>
              <a:tabLst>
                <a:tab pos="440055" algn="l"/>
              </a:tabLst>
            </a:pPr>
            <a:r>
              <a:rPr lang="en-US" b="1" spc="-5" dirty="0" smtClean="0">
                <a:latin typeface="Times New Roman" pitchFamily="18" charset="0"/>
                <a:cs typeface="Times New Roman" pitchFamily="18" charset="0"/>
              </a:rPr>
              <a:t>Agreement 2(e)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:- Every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promise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and set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promises  forming</a:t>
            </a:r>
            <a:r>
              <a:rPr lang="en-US" spc="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pc="1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consideration</a:t>
            </a:r>
            <a:r>
              <a:rPr lang="en-US" spc="1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pc="1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each</a:t>
            </a:r>
            <a:r>
              <a:rPr lang="en-US" spc="11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other.</a:t>
            </a:r>
            <a:r>
              <a:rPr lang="en-US" spc="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pc="10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short,</a:t>
            </a:r>
            <a:r>
              <a:rPr lang="en-US" spc="10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agreement	=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offer +</a:t>
            </a:r>
            <a:r>
              <a:rPr lang="en-US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acceptance.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68605" marR="5715" indent="-256540" algn="just">
              <a:lnSpc>
                <a:spcPts val="2110"/>
              </a:lnSpc>
              <a:spcBef>
                <a:spcPts val="0"/>
              </a:spcBef>
              <a:spcAft>
                <a:spcPts val="600"/>
              </a:spcAft>
              <a:buAutoNum type="arabicPeriod" startAt="7"/>
              <a:tabLst>
                <a:tab pos="397510" algn="l"/>
              </a:tabLst>
            </a:pPr>
            <a:r>
              <a:rPr lang="en-US" b="1" spc="-5" dirty="0" smtClean="0">
                <a:latin typeface="Times New Roman" pitchFamily="18" charset="0"/>
                <a:cs typeface="Times New Roman" pitchFamily="18" charset="0"/>
              </a:rPr>
              <a:t>Contract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2(h)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:-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An agreement enforceable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Law 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a 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contract.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02590" indent="-390525">
              <a:lnSpc>
                <a:spcPts val="2375"/>
              </a:lnSpc>
              <a:spcBef>
                <a:spcPts val="0"/>
              </a:spcBef>
              <a:spcAft>
                <a:spcPts val="600"/>
              </a:spcAft>
              <a:buAutoNum type="arabicPeriod" startAt="7"/>
              <a:tabLst>
                <a:tab pos="403225" algn="l"/>
              </a:tabLst>
            </a:pPr>
            <a:r>
              <a:rPr lang="en-US" b="1" spc="-5" dirty="0" smtClean="0">
                <a:latin typeface="Times New Roman" pitchFamily="18" charset="0"/>
                <a:cs typeface="Times New Roman" pitchFamily="18" charset="0"/>
              </a:rPr>
              <a:t>Void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agreement 2(g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):-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spc="1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agreement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enforceable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law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void.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68605" marR="5715" indent="-256540" algn="just">
              <a:lnSpc>
                <a:spcPts val="2110"/>
              </a:lnSpc>
              <a:spcBef>
                <a:spcPts val="0"/>
              </a:spcBef>
              <a:spcAft>
                <a:spcPts val="600"/>
              </a:spcAft>
              <a:buAutoNum type="arabicPeriod" startAt="9"/>
              <a:tabLst>
                <a:tab pos="461645" algn="l"/>
              </a:tabLst>
            </a:pPr>
            <a:r>
              <a:rPr lang="en-US" b="1" spc="-5" dirty="0" smtClean="0">
                <a:latin typeface="Times New Roman" pitchFamily="18" charset="0"/>
                <a:cs typeface="Times New Roman" pitchFamily="18" charset="0"/>
              </a:rPr>
              <a:t>Voidable contract 2(</a:t>
            </a:r>
            <a:r>
              <a:rPr lang="en-US" b="1" spc="-5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spc="-5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:- An agreement is a voidable  contract if 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is enforceable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Law at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option of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or  more of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parties there to (i.e.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aggrieved party),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it is  not enforceable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Law at the option of the other or</a:t>
            </a:r>
            <a:r>
              <a:rPr lang="en-US" spc="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others.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Georgia"/>
              <a:buAutoNum type="arabicPeriod" startAt="9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68605" marR="5080" indent="-256540" algn="just">
              <a:lnSpc>
                <a:spcPts val="2110"/>
              </a:lnSpc>
              <a:spcBef>
                <a:spcPts val="0"/>
              </a:spcBef>
              <a:spcAft>
                <a:spcPts val="600"/>
              </a:spcAft>
              <a:buAutoNum type="arabicPeriod" startAt="9"/>
              <a:tabLst>
                <a:tab pos="619760" algn="l"/>
              </a:tabLst>
            </a:pPr>
            <a:r>
              <a:rPr lang="en-US" b="1" spc="-5" dirty="0" smtClean="0">
                <a:latin typeface="Times New Roman" pitchFamily="18" charset="0"/>
                <a:cs typeface="Times New Roman" pitchFamily="18" charset="0"/>
              </a:rPr>
              <a:t>Void contract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(j)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:-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A contract which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ceases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 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enforceable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Law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becomes void when it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ceases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pc="-15" dirty="0" smtClean="0">
                <a:latin typeface="Times New Roman" pitchFamily="18" charset="0"/>
                <a:cs typeface="Times New Roman" pitchFamily="18" charset="0"/>
              </a:rPr>
              <a:t>be 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enforceable.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362200"/>
            <a:ext cx="7772400" cy="1143000"/>
          </a:xfrm>
        </p:spPr>
        <p:txBody>
          <a:bodyPr/>
          <a:lstStyle/>
          <a:p>
            <a:pPr algn="ctr"/>
            <a:r>
              <a:rPr lang="en-US" sz="5000" dirty="0" smtClean="0">
                <a:solidFill>
                  <a:srgbClr val="FF0000"/>
                </a:solidFill>
              </a:rPr>
              <a:t>Thank You</a:t>
            </a:r>
            <a:endParaRPr lang="en-US" sz="50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F23CE0-A7BA-44DD-B5DD-50C48A27FB9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3744</TotalTime>
  <Words>384</Words>
  <Application>Microsoft Office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Equity</vt:lpstr>
      <vt:lpstr>    WELCOME  Class: B.Com – Part-2  Subject: Business Regulatory Framework TOPIC: INDIAN CONTRACT ACT, 1872   </vt:lpstr>
      <vt:lpstr>INDIAN CONTRACT ACT, 1872</vt:lpstr>
      <vt:lpstr>Slide 3</vt:lpstr>
      <vt:lpstr>Slide 4</vt:lpstr>
      <vt:lpstr>Slide 5</vt:lpstr>
      <vt:lpstr>Contd…</vt:lpstr>
      <vt:lpstr>Slide 7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314</cp:revision>
  <dcterms:created xsi:type="dcterms:W3CDTF">2011-08-23T10:02:56Z</dcterms:created>
  <dcterms:modified xsi:type="dcterms:W3CDTF">2020-04-11T07:07:54Z</dcterms:modified>
</cp:coreProperties>
</file>